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0" r:id="rId6"/>
    <p:sldId id="262" r:id="rId7"/>
    <p:sldId id="264" r:id="rId8"/>
    <p:sldId id="263" r:id="rId9"/>
    <p:sldId id="265" r:id="rId10"/>
    <p:sldId id="266" r:id="rId11"/>
    <p:sldId id="268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DB2925"/>
    <a:srgbClr val="3274A1"/>
    <a:srgbClr val="9372B2"/>
    <a:srgbClr val="E1812C"/>
    <a:srgbClr val="2729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ACA7F2-7A60-F2BE-24A1-2B20D29311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A23883-F8B7-CEE3-7692-C8984F3DF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17B8840-A25A-9B5E-E7DB-87DE5CDE8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904C1F-A7A1-08A1-5B97-70A72BAF5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1B3A06-1343-776B-E58A-46A6F3029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9071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FA2E12-1CBD-9E76-64BA-24096F74A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FCCF216-EA91-F8A0-B963-67EF2E0F32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615558-1856-052F-282E-6CDEE8218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2133DD-FA7E-5AED-4598-E369498EF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826E62F-C85C-B223-9FE1-59D2D88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64010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6945629-9542-9F62-6C30-0FD9463A12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B2FA4F2-1365-5B15-E064-73D7A38E1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7451835-C9E9-173A-85D6-CA9287BA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0063C50-D402-4BF8-5889-68E96E953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35992E9-ADF3-1331-3330-26D63C977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37232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36A72C-F591-F5DE-A83C-84F78D167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ED1E76-4A12-1AE5-8736-6BBF8ADEF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0EBAFBE-09CD-D3FC-207E-D5A8D12B8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E1DD82B-44D3-0CB8-E0D0-04841476F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184C39E-56BD-7A40-8A26-335067EBF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41214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E4B76B-8E2F-F9AF-CE70-DCC3F97B7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FB82A5-4ED9-E61C-3277-113379CD2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28EB7D-65D0-2DD6-FC9A-31B27E573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AD1F386-64D1-E93F-6D2A-E46663B87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C943CE-1D85-2C74-9E4B-5314AC70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96349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4EF416-E56D-B92B-4702-9106C870D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FF9EEE-7464-0260-7AA2-BCD3F693F8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3C5917B-8277-32B5-5859-E2E15267E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4775F4C-507B-8DEC-A41E-30E9E08C7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E92EBFC-05BA-DDDA-4A49-F591F42D6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35E959D-3CED-DCCF-E849-A9FDD4598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93823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CE6B4D-B4E9-99E6-073C-C7B99CB52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5CC759-962B-CFE0-4554-A338A20FE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DE60CBE-8168-825D-B7F5-49D7E660D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B0CB702-6C7B-82B1-5A99-98C08D385E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FAD5427-79BF-EC74-5574-5D45DFF5D2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1BD1F54-E041-0EA5-5B90-04AAC6951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0777432-803B-FC7C-CDE1-943828A81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A845089-08B6-C284-2365-122A94F1A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7211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F6F0AE-F48D-6CDA-FBF6-AE7513E88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0E2F5E9-3CB1-3BDC-2CFC-8426938E6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4453E62-8B4D-FD7E-2612-84FFE697B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226133-09B3-9405-6730-2EA0958AA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16574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98BAAB5-6E0D-EE79-870B-94573395B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C5FCF3D-0EDE-B31C-9425-EFDE7CDD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5B9D6C5-C30E-1CA9-DB39-C4A15983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0335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3745DB-5FAE-C24F-83C8-A349E7CBC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A6C970-87AF-2C2D-0CDE-3B05B4880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55E6EF6-5DAC-7F37-BC31-8004F542C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5EC958F-D975-4592-7BB2-F7B12AF75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69A5719-FDEE-9495-0950-E3F829D95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4222504-CFD8-811E-9215-3258B9EB2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10023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9C7C17-D8B8-0EC7-F7E3-E70DAC986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2D78BFE-E85D-ED58-CFB0-745479A353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C12769-A2F2-708F-6EFC-D8592D8C8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7C3AC10-39D1-5B6C-7236-954B55F57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BD5C2A9-D064-F546-FCED-AB7158303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2711E60-517C-6673-25C0-03E30A4B3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4117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9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13B5187-36AE-D2DC-4618-9A3203A4D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D67B6FA-CDA3-CAD6-12E1-A1AAFB370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A07051-D83D-554A-22EB-066F35C054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AE363-E107-4A82-A314-00F875198376}" type="datetimeFigureOut">
              <a:rPr lang="pt-BR" smtClean="0"/>
              <a:t>16/12/2022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6E6CFF0-3A59-80C6-2340-3DBE6E004E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555236F-CB19-576D-395B-2B8F129C5D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51FCB-B0F9-45F0-98E8-BFF8C826294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3938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public.tableau.com/app/profile/wesleymartins/viz/Mutual_16708629926400/Painel1?publish=yes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9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0354608-2C0B-45C8-8C8B-8E3ED2EF5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Espaço Reservado para Conteúdo 4" descr="Pessoas em quadra de tênis&#10;&#10;Descrição gerada automaticamente com confiança média">
            <a:extLst>
              <a:ext uri="{FF2B5EF4-FFF2-40B4-BE49-F238E27FC236}">
                <a16:creationId xmlns:a16="http://schemas.microsoft.com/office/drawing/2014/main" id="{EA073D55-52EE-0966-34BD-600CB537C4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3" y="10"/>
            <a:ext cx="12191997" cy="6857990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29291448-2CD5-1E1F-E7E0-F5B867E0CFD5}"/>
              </a:ext>
            </a:extLst>
          </p:cNvPr>
          <p:cNvSpPr txBox="1"/>
          <p:nvPr/>
        </p:nvSpPr>
        <p:spPr>
          <a:xfrm>
            <a:off x="3397486" y="1382583"/>
            <a:ext cx="7010018" cy="22882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rPr>
              <a:t>Análise de novos parceiros </a:t>
            </a:r>
          </a:p>
        </p:txBody>
      </p:sp>
      <p:sp>
        <p:nvSpPr>
          <p:cNvPr id="33" name="Freeform 5">
            <a:extLst>
              <a:ext uri="{FF2B5EF4-FFF2-40B4-BE49-F238E27FC236}">
                <a16:creationId xmlns:a16="http://schemas.microsoft.com/office/drawing/2014/main" id="{A69EB637-CEDE-43AD-8B65-DDD63C08F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0870" y="2245586"/>
            <a:ext cx="1262906" cy="1108260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tx1">
              <a:alpha val="40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3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B50C8102-21E7-A1D3-72A1-ED55BAC8074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3" r="14" b="9"/>
          <a:stretch/>
        </p:blipFill>
        <p:spPr>
          <a:xfrm flipH="1">
            <a:off x="810094" y="926611"/>
            <a:ext cx="2034550" cy="1797684"/>
          </a:xfrm>
          <a:custGeom>
            <a:avLst/>
            <a:gdLst/>
            <a:ahLst/>
            <a:cxnLst/>
            <a:rect l="l" t="t" r="r" b="b"/>
            <a:pathLst>
              <a:path w="2034550" h="1797684">
                <a:moveTo>
                  <a:pt x="585760" y="0"/>
                </a:moveTo>
                <a:cubicBezTo>
                  <a:pt x="585760" y="0"/>
                  <a:pt x="585760" y="0"/>
                  <a:pt x="1448790" y="0"/>
                </a:cubicBezTo>
                <a:cubicBezTo>
                  <a:pt x="1502846" y="0"/>
                  <a:pt x="1555038" y="29714"/>
                  <a:pt x="1581134" y="77999"/>
                </a:cubicBezTo>
                <a:cubicBezTo>
                  <a:pt x="1581134" y="77999"/>
                  <a:pt x="1581134" y="77999"/>
                  <a:pt x="2013580" y="822701"/>
                </a:cubicBezTo>
                <a:cubicBezTo>
                  <a:pt x="2041540" y="869128"/>
                  <a:pt x="2041540" y="928556"/>
                  <a:pt x="2013580" y="974984"/>
                </a:cubicBezTo>
                <a:cubicBezTo>
                  <a:pt x="2013580" y="974984"/>
                  <a:pt x="2013580" y="974984"/>
                  <a:pt x="1581134" y="1719685"/>
                </a:cubicBezTo>
                <a:cubicBezTo>
                  <a:pt x="1555038" y="1767970"/>
                  <a:pt x="1502846" y="1797684"/>
                  <a:pt x="1448790" y="1797684"/>
                </a:cubicBezTo>
                <a:cubicBezTo>
                  <a:pt x="1448790" y="1797684"/>
                  <a:pt x="1448790" y="1797684"/>
                  <a:pt x="585760" y="1797684"/>
                </a:cubicBezTo>
                <a:cubicBezTo>
                  <a:pt x="529841" y="1797684"/>
                  <a:pt x="479513" y="1767970"/>
                  <a:pt x="451553" y="1719685"/>
                </a:cubicBezTo>
                <a:cubicBezTo>
                  <a:pt x="451553" y="1719685"/>
                  <a:pt x="451553" y="1719685"/>
                  <a:pt x="20970" y="974984"/>
                </a:cubicBezTo>
                <a:cubicBezTo>
                  <a:pt x="-6990" y="928556"/>
                  <a:pt x="-6990" y="869128"/>
                  <a:pt x="20970" y="822701"/>
                </a:cubicBezTo>
                <a:cubicBezTo>
                  <a:pt x="20970" y="822701"/>
                  <a:pt x="20970" y="822701"/>
                  <a:pt x="451553" y="77999"/>
                </a:cubicBezTo>
                <a:cubicBezTo>
                  <a:pt x="479513" y="29714"/>
                  <a:pt x="529841" y="0"/>
                  <a:pt x="585760" y="0"/>
                </a:cubicBezTo>
                <a:close/>
              </a:path>
            </a:pathLst>
          </a:custGeom>
          <a:ln w="63500">
            <a:solidFill>
              <a:schemeClr val="tx1">
                <a:alpha val="80000"/>
              </a:schemeClr>
            </a:solidFill>
          </a:ln>
        </p:spPr>
      </p:pic>
      <p:sp>
        <p:nvSpPr>
          <p:cNvPr id="35" name="Freeform 5">
            <a:extLst>
              <a:ext uri="{FF2B5EF4-FFF2-40B4-BE49-F238E27FC236}">
                <a16:creationId xmlns:a16="http://schemas.microsoft.com/office/drawing/2014/main" id="{B0FAED46-1BF7-48DB-980D-571CD2A30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362936" y="1825453"/>
            <a:ext cx="799094" cy="701243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tx1">
              <a:alpha val="60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936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5B8D424-CEE1-2284-8033-8BF51361D8E2}"/>
              </a:ext>
            </a:extLst>
          </p:cNvPr>
          <p:cNvSpPr txBox="1"/>
          <p:nvPr/>
        </p:nvSpPr>
        <p:spPr>
          <a:xfrm>
            <a:off x="717452" y="703386"/>
            <a:ext cx="5974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4.0 Conclusão/ Recomendações</a:t>
            </a:r>
          </a:p>
        </p:txBody>
      </p:sp>
      <p:pic>
        <p:nvPicPr>
          <p:cNvPr id="4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950F1E51-60EF-41C6-B392-27C562E6F3E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86920" y="4134634"/>
            <a:ext cx="3405080" cy="2783655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1AAFD58-C97D-BCF4-6137-AFCE2682480A}"/>
              </a:ext>
            </a:extLst>
          </p:cNvPr>
          <p:cNvCxnSpPr>
            <a:cxnSpLocks/>
          </p:cNvCxnSpPr>
          <p:nvPr/>
        </p:nvCxnSpPr>
        <p:spPr>
          <a:xfrm>
            <a:off x="0" y="1331538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070860E0-5C57-0687-FFFB-942F68E32D0D}"/>
              </a:ext>
            </a:extLst>
          </p:cNvPr>
          <p:cNvSpPr txBox="1"/>
          <p:nvPr/>
        </p:nvSpPr>
        <p:spPr>
          <a:xfrm>
            <a:off x="212036" y="1489058"/>
            <a:ext cx="5579164" cy="249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MEL789</a:t>
            </a: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 - Maior capital nos estados AP, RN e BA.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Aumentou o capital com 2 sócios.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Tem maior capital na região do nordeste.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Possui maior experiência de mercado.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Possui o segundo maior valor de Capital total.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2200" dirty="0">
              <a:solidFill>
                <a:schemeClr val="bg1"/>
              </a:solidFill>
              <a:effectLst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E0C89F5-3753-1B2C-E930-5553323395F4}"/>
              </a:ext>
            </a:extLst>
          </p:cNvPr>
          <p:cNvSpPr txBox="1"/>
          <p:nvPr/>
        </p:nvSpPr>
        <p:spPr>
          <a:xfrm>
            <a:off x="212034" y="3979483"/>
            <a:ext cx="5579165" cy="2451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XPTO123 - </a:t>
            </a: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Maior capital nos estados GO e MA. 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Aumentou o capital com 1 e 3 sócios.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Tem maior capital no centro oeste.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Tem maior capital na região do nordeste.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Possui a segunda maior experiência de mercado. 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Possui o maior valor de capital</a:t>
            </a:r>
            <a:endParaRPr lang="pt-BR" sz="2200" dirty="0">
              <a:solidFill>
                <a:schemeClr val="bg1"/>
              </a:solidFill>
              <a:effectLst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860DEB9-91C2-CC83-FC27-09BC5CF8A138}"/>
              </a:ext>
            </a:extLst>
          </p:cNvPr>
          <p:cNvSpPr txBox="1"/>
          <p:nvPr/>
        </p:nvSpPr>
        <p:spPr>
          <a:xfrm>
            <a:off x="6095999" y="1490008"/>
            <a:ext cx="58839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FOO456 - </a:t>
            </a: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Maior capital MG e DF. 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Aumentou o capital com 1 e 3 sócios.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Possui o valor de capital médio entre norte e nordeste.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Terceiro maior tempo de mercado e capital	</a:t>
            </a:r>
            <a:endParaRPr lang="pt-BR" sz="2200" dirty="0">
              <a:solidFill>
                <a:schemeClr val="bg1"/>
              </a:solidFill>
              <a:effectLst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3AAB0AD-7A21-1302-EC33-21A5A340A624}"/>
              </a:ext>
            </a:extLst>
          </p:cNvPr>
          <p:cNvSpPr txBox="1"/>
          <p:nvPr/>
        </p:nvSpPr>
        <p:spPr>
          <a:xfrm>
            <a:off x="6400802" y="3635798"/>
            <a:ext cx="610262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solidFill>
                  <a:srgbClr val="FF0066"/>
                </a:solidFill>
              </a:rPr>
              <a:t>EMPRESA DE RISCO</a:t>
            </a:r>
          </a:p>
          <a:p>
            <a:r>
              <a:rPr lang="pt-BR" b="1" dirty="0">
                <a:solidFill>
                  <a:schemeClr val="bg1"/>
                </a:solidFill>
              </a:rPr>
              <a:t>JJF753</a:t>
            </a:r>
            <a:r>
              <a:rPr lang="pt-BR" dirty="0">
                <a:solidFill>
                  <a:schemeClr val="bg1"/>
                </a:solidFill>
              </a:rPr>
              <a:t> - Maior capital CE e SC. </a:t>
            </a:r>
          </a:p>
          <a:p>
            <a:r>
              <a:rPr lang="pt-BR" b="1" dirty="0">
                <a:solidFill>
                  <a:srgbClr val="FF0066"/>
                </a:solidFill>
              </a:rPr>
              <a:t>Capital caindo mesmo com mais sócios</a:t>
            </a:r>
          </a:p>
          <a:p>
            <a:r>
              <a:rPr lang="pt-BR" dirty="0">
                <a:solidFill>
                  <a:schemeClr val="bg1"/>
                </a:solidFill>
              </a:rPr>
              <a:t>Capital alto na região do nordeste e lidera o sul</a:t>
            </a:r>
          </a:p>
          <a:p>
            <a:r>
              <a:rPr lang="pt-BR" dirty="0">
                <a:solidFill>
                  <a:schemeClr val="bg1"/>
                </a:solidFill>
              </a:rPr>
              <a:t>Possui quarta posição em tempo de mercado e valor capital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b="1" dirty="0">
                <a:solidFill>
                  <a:srgbClr val="FFC000"/>
                </a:solidFill>
              </a:rPr>
              <a:t>EMPRESA INCERTA </a:t>
            </a:r>
          </a:p>
          <a:p>
            <a:r>
              <a:rPr lang="pt-BR" b="1" dirty="0">
                <a:solidFill>
                  <a:schemeClr val="bg1"/>
                </a:solidFill>
              </a:rPr>
              <a:t>CABL951</a:t>
            </a:r>
            <a:r>
              <a:rPr lang="pt-BR" dirty="0">
                <a:solidFill>
                  <a:schemeClr val="bg1"/>
                </a:solidFill>
              </a:rPr>
              <a:t>	- Maior capital RO e SC. </a:t>
            </a:r>
          </a:p>
          <a:p>
            <a:r>
              <a:rPr lang="pt-BR" dirty="0">
                <a:solidFill>
                  <a:schemeClr val="bg1"/>
                </a:solidFill>
              </a:rPr>
              <a:t>Aumentou o capital com 1 e 3 sócios.</a:t>
            </a:r>
          </a:p>
          <a:p>
            <a:r>
              <a:rPr lang="pt-BR" dirty="0">
                <a:solidFill>
                  <a:schemeClr val="bg1"/>
                </a:solidFill>
              </a:rPr>
              <a:t>Capital inferior em todas as regiões.</a:t>
            </a:r>
          </a:p>
          <a:p>
            <a:r>
              <a:rPr lang="pt-BR" dirty="0">
                <a:solidFill>
                  <a:schemeClr val="bg1"/>
                </a:solidFill>
              </a:rPr>
              <a:t>Empresa mais recente.	</a:t>
            </a:r>
          </a:p>
        </p:txBody>
      </p:sp>
    </p:spTree>
    <p:extLst>
      <p:ext uri="{BB962C8B-B14F-4D97-AF65-F5344CB8AC3E}">
        <p14:creationId xmlns:p14="http://schemas.microsoft.com/office/powerpoint/2010/main" val="351590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9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0354608-2C0B-45C8-8C8B-8E3ED2EF5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Espaço Reservado para Conteúdo 4" descr="Pessoas em quadra de tênis&#10;&#10;Descrição gerada automaticamente com confiança média">
            <a:hlinkClick r:id="rId2"/>
            <a:extLst>
              <a:ext uri="{FF2B5EF4-FFF2-40B4-BE49-F238E27FC236}">
                <a16:creationId xmlns:a16="http://schemas.microsoft.com/office/drawing/2014/main" id="{EA073D55-52EE-0966-34BD-600CB537C4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3" y="10"/>
            <a:ext cx="12191997" cy="6857990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29291448-2CD5-1E1F-E7E0-F5B867E0CFD5}"/>
              </a:ext>
            </a:extLst>
          </p:cNvPr>
          <p:cNvSpPr txBox="1"/>
          <p:nvPr/>
        </p:nvSpPr>
        <p:spPr>
          <a:xfrm>
            <a:off x="3397486" y="1382583"/>
            <a:ext cx="7010018" cy="34147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ea typeface="Verdana" panose="020B0604030504040204" pitchFamily="34" charset="0"/>
                <a:cs typeface="+mj-cs"/>
              </a:rPr>
              <a:t>Fim da apresentação!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ea typeface="Verdana" panose="020B0604030504040204" pitchFamily="34" charset="0"/>
                <a:cs typeface="+mj-cs"/>
              </a:rPr>
              <a:t>Agradeço seu tempo, e sinta – se a vontade para entrar em contato caso tenha duvidas!</a:t>
            </a:r>
            <a:endParaRPr lang="en-US" sz="3200" kern="1200" dirty="0">
              <a:solidFill>
                <a:schemeClr val="tx1"/>
              </a:solidFill>
              <a:ea typeface="Verdana" panose="020B0604030504040204" pitchFamily="34" charset="0"/>
              <a:cs typeface="+mj-cs"/>
            </a:endParaRPr>
          </a:p>
        </p:txBody>
      </p:sp>
      <p:sp>
        <p:nvSpPr>
          <p:cNvPr id="33" name="Freeform 5">
            <a:extLst>
              <a:ext uri="{FF2B5EF4-FFF2-40B4-BE49-F238E27FC236}">
                <a16:creationId xmlns:a16="http://schemas.microsoft.com/office/drawing/2014/main" id="{A69EB637-CEDE-43AD-8B65-DDD63C08F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0870" y="2245586"/>
            <a:ext cx="1262906" cy="1108260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tx1">
              <a:alpha val="40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3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B50C8102-21E7-A1D3-72A1-ED55BAC807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3" r="14" b="9"/>
          <a:stretch/>
        </p:blipFill>
        <p:spPr>
          <a:xfrm flipH="1">
            <a:off x="810094" y="926611"/>
            <a:ext cx="2034550" cy="1797684"/>
          </a:xfrm>
          <a:custGeom>
            <a:avLst/>
            <a:gdLst/>
            <a:ahLst/>
            <a:cxnLst/>
            <a:rect l="l" t="t" r="r" b="b"/>
            <a:pathLst>
              <a:path w="2034550" h="1797684">
                <a:moveTo>
                  <a:pt x="585760" y="0"/>
                </a:moveTo>
                <a:cubicBezTo>
                  <a:pt x="585760" y="0"/>
                  <a:pt x="585760" y="0"/>
                  <a:pt x="1448790" y="0"/>
                </a:cubicBezTo>
                <a:cubicBezTo>
                  <a:pt x="1502846" y="0"/>
                  <a:pt x="1555038" y="29714"/>
                  <a:pt x="1581134" y="77999"/>
                </a:cubicBezTo>
                <a:cubicBezTo>
                  <a:pt x="1581134" y="77999"/>
                  <a:pt x="1581134" y="77999"/>
                  <a:pt x="2013580" y="822701"/>
                </a:cubicBezTo>
                <a:cubicBezTo>
                  <a:pt x="2041540" y="869128"/>
                  <a:pt x="2041540" y="928556"/>
                  <a:pt x="2013580" y="974984"/>
                </a:cubicBezTo>
                <a:cubicBezTo>
                  <a:pt x="2013580" y="974984"/>
                  <a:pt x="2013580" y="974984"/>
                  <a:pt x="1581134" y="1719685"/>
                </a:cubicBezTo>
                <a:cubicBezTo>
                  <a:pt x="1555038" y="1767970"/>
                  <a:pt x="1502846" y="1797684"/>
                  <a:pt x="1448790" y="1797684"/>
                </a:cubicBezTo>
                <a:cubicBezTo>
                  <a:pt x="1448790" y="1797684"/>
                  <a:pt x="1448790" y="1797684"/>
                  <a:pt x="585760" y="1797684"/>
                </a:cubicBezTo>
                <a:cubicBezTo>
                  <a:pt x="529841" y="1797684"/>
                  <a:pt x="479513" y="1767970"/>
                  <a:pt x="451553" y="1719685"/>
                </a:cubicBezTo>
                <a:cubicBezTo>
                  <a:pt x="451553" y="1719685"/>
                  <a:pt x="451553" y="1719685"/>
                  <a:pt x="20970" y="974984"/>
                </a:cubicBezTo>
                <a:cubicBezTo>
                  <a:pt x="-6990" y="928556"/>
                  <a:pt x="-6990" y="869128"/>
                  <a:pt x="20970" y="822701"/>
                </a:cubicBezTo>
                <a:cubicBezTo>
                  <a:pt x="20970" y="822701"/>
                  <a:pt x="20970" y="822701"/>
                  <a:pt x="451553" y="77999"/>
                </a:cubicBezTo>
                <a:cubicBezTo>
                  <a:pt x="479513" y="29714"/>
                  <a:pt x="529841" y="0"/>
                  <a:pt x="585760" y="0"/>
                </a:cubicBezTo>
                <a:close/>
              </a:path>
            </a:pathLst>
          </a:custGeom>
          <a:ln w="63500">
            <a:solidFill>
              <a:schemeClr val="tx1">
                <a:alpha val="80000"/>
              </a:schemeClr>
            </a:solidFill>
          </a:ln>
        </p:spPr>
      </p:pic>
      <p:sp>
        <p:nvSpPr>
          <p:cNvPr id="35" name="Freeform 5">
            <a:extLst>
              <a:ext uri="{FF2B5EF4-FFF2-40B4-BE49-F238E27FC236}">
                <a16:creationId xmlns:a16="http://schemas.microsoft.com/office/drawing/2014/main" id="{B0FAED46-1BF7-48DB-980D-571CD2A30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362936" y="1825453"/>
            <a:ext cx="799094" cy="701243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tx1">
              <a:alpha val="60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963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Pessoas em quadra de tênis&#10;&#10;Descrição gerada automaticamente com confiança média">
            <a:extLst>
              <a:ext uri="{FF2B5EF4-FFF2-40B4-BE49-F238E27FC236}">
                <a16:creationId xmlns:a16="http://schemas.microsoft.com/office/drawing/2014/main" id="{EA073D55-52EE-0966-34BD-600CB537C4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98" t="9091"/>
          <a:stretch/>
        </p:blipFill>
        <p:spPr>
          <a:xfrm>
            <a:off x="0" y="0"/>
            <a:ext cx="8668492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CC127C5-486F-D746-9895-4992525A7B12}"/>
              </a:ext>
            </a:extLst>
          </p:cNvPr>
          <p:cNvSpPr txBox="1"/>
          <p:nvPr/>
        </p:nvSpPr>
        <p:spPr>
          <a:xfrm>
            <a:off x="9382540" y="560438"/>
            <a:ext cx="1855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Verdana" panose="020B0604030504040204" pitchFamily="34" charset="0"/>
                <a:ea typeface="Verdana" panose="020B0604030504040204" pitchFamily="34" charset="0"/>
              </a:rPr>
              <a:t>Agenda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6080E04-95FA-506F-6177-D0804A96C9EE}"/>
              </a:ext>
            </a:extLst>
          </p:cNvPr>
          <p:cNvSpPr txBox="1"/>
          <p:nvPr/>
        </p:nvSpPr>
        <p:spPr>
          <a:xfrm>
            <a:off x="8944707" y="1416888"/>
            <a:ext cx="3352800" cy="3815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pt-BR" sz="2000" dirty="0">
                <a:latin typeface="Verdana" panose="020B0604030504040204" pitchFamily="34" charset="0"/>
                <a:ea typeface="Verdana" panose="020B0604030504040204" pitchFamily="34" charset="0"/>
              </a:rPr>
              <a:t>Contexto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pt-BR" sz="2000" dirty="0">
                <a:latin typeface="Verdana" panose="020B0604030504040204" pitchFamily="34" charset="0"/>
                <a:ea typeface="Verdana" panose="020B0604030504040204" pitchFamily="34" charset="0"/>
              </a:rPr>
              <a:t>Desafio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pt-BR" sz="2000" dirty="0">
                <a:latin typeface="Verdana" panose="020B0604030504040204" pitchFamily="34" charset="0"/>
                <a:ea typeface="Verdana" panose="020B0604030504040204" pitchFamily="34" charset="0"/>
              </a:rPr>
              <a:t>Estratégias</a:t>
            </a:r>
          </a:p>
          <a:p>
            <a:pPr>
              <a:lnSpc>
                <a:spcPct val="150000"/>
              </a:lnSpc>
            </a:pPr>
            <a:r>
              <a:rPr lang="pt-BR" dirty="0">
                <a:latin typeface="Verdana" panose="020B0604030504040204" pitchFamily="34" charset="0"/>
                <a:ea typeface="Verdana" panose="020B0604030504040204" pitchFamily="34" charset="0"/>
              </a:rPr>
              <a:t>  3.1 Respondendo perguntas </a:t>
            </a:r>
          </a:p>
          <a:p>
            <a:pPr>
              <a:lnSpc>
                <a:spcPct val="150000"/>
              </a:lnSpc>
            </a:pPr>
            <a:r>
              <a:rPr lang="pt-BR" dirty="0">
                <a:latin typeface="Verdana" panose="020B0604030504040204" pitchFamily="34" charset="0"/>
                <a:ea typeface="Verdana" panose="020B0604030504040204" pitchFamily="34" charset="0"/>
              </a:rPr>
              <a:t>  3.2 Descobertas</a:t>
            </a:r>
          </a:p>
          <a:p>
            <a:pPr>
              <a:lnSpc>
                <a:spcPct val="250000"/>
              </a:lnSpc>
            </a:pPr>
            <a:r>
              <a:rPr lang="pt-BR" sz="2000" dirty="0">
                <a:latin typeface="Verdana" panose="020B0604030504040204" pitchFamily="34" charset="0"/>
                <a:ea typeface="Verdana" panose="020B0604030504040204" pitchFamily="34" charset="0"/>
              </a:rPr>
              <a:t>4.Conclusão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AC6B1010-F587-EB30-0BFA-A2259DAA3BA7}"/>
              </a:ext>
            </a:extLst>
          </p:cNvPr>
          <p:cNvCxnSpPr/>
          <p:nvPr/>
        </p:nvCxnSpPr>
        <p:spPr>
          <a:xfrm>
            <a:off x="8668492" y="1331538"/>
            <a:ext cx="352350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B50C8102-21E7-A1D3-72A1-ED55BAC8074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621107" y="5591233"/>
            <a:ext cx="1570890" cy="128420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28E0F05-DE3B-B212-C5F8-52CFBBE12CF2}"/>
              </a:ext>
            </a:extLst>
          </p:cNvPr>
          <p:cNvSpPr txBox="1"/>
          <p:nvPr/>
        </p:nvSpPr>
        <p:spPr>
          <a:xfrm>
            <a:off x="2584175" y="2570922"/>
            <a:ext cx="49828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err="1">
                <a:effectLst>
                  <a:glow rad="152400">
                    <a:schemeClr val="accent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  <a:reflection stA="45000" endPos="0" dist="203200" dir="5400000" sy="-100000" algn="bl" rotWithShape="0"/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SolarTM</a:t>
            </a:r>
            <a:endParaRPr lang="pt-BR" sz="6600" dirty="0">
              <a:effectLst>
                <a:glow rad="152400">
                  <a:schemeClr val="accent1"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stA="45000" endPos="0" dist="203200" dir="5400000" sy="-100000" algn="bl" rotWithShape="0"/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243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5B8D424-CEE1-2284-8033-8BF51361D8E2}"/>
              </a:ext>
            </a:extLst>
          </p:cNvPr>
          <p:cNvSpPr txBox="1"/>
          <p:nvPr/>
        </p:nvSpPr>
        <p:spPr>
          <a:xfrm>
            <a:off x="717452" y="703385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 Contexto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C65DD26-2F66-94C2-F11B-2CB6165467A9}"/>
              </a:ext>
            </a:extLst>
          </p:cNvPr>
          <p:cNvSpPr txBox="1"/>
          <p:nvPr/>
        </p:nvSpPr>
        <p:spPr>
          <a:xfrm>
            <a:off x="1209822" y="2318388"/>
            <a:ext cx="8356209" cy="1638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A empresa </a:t>
            </a:r>
            <a:r>
              <a:rPr lang="pt-BR" sz="2400" dirty="0" err="1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SolarTM</a:t>
            </a:r>
            <a:r>
              <a:rPr lang="pt-BR" sz="24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 está buscando novas parcerias para instalar suas placas solares, e conseguir novos clientes para trocar energia elétrica em energia solar.</a:t>
            </a:r>
          </a:p>
        </p:txBody>
      </p:sp>
      <p:pic>
        <p:nvPicPr>
          <p:cNvPr id="4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950F1E51-60EF-41C6-B392-27C562E6F3E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32839" y="3720573"/>
            <a:ext cx="3859158" cy="3154864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1AAFD58-C97D-BCF4-6137-AFCE2682480A}"/>
              </a:ext>
            </a:extLst>
          </p:cNvPr>
          <p:cNvCxnSpPr>
            <a:cxnSpLocks/>
          </p:cNvCxnSpPr>
          <p:nvPr/>
        </p:nvCxnSpPr>
        <p:spPr>
          <a:xfrm>
            <a:off x="0" y="1331538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4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5B8D424-CEE1-2284-8033-8BF51361D8E2}"/>
              </a:ext>
            </a:extLst>
          </p:cNvPr>
          <p:cNvSpPr txBox="1"/>
          <p:nvPr/>
        </p:nvSpPr>
        <p:spPr>
          <a:xfrm>
            <a:off x="717452" y="703385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2. Desafio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C65DD26-2F66-94C2-F11B-2CB6165467A9}"/>
              </a:ext>
            </a:extLst>
          </p:cNvPr>
          <p:cNvSpPr txBox="1"/>
          <p:nvPr/>
        </p:nvSpPr>
        <p:spPr>
          <a:xfrm>
            <a:off x="516835" y="4545167"/>
            <a:ext cx="8996188" cy="1242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As instituições financeiras não confiam na instalação e homologação adequada dos painéis solares, devido o mercado prematuro. </a:t>
            </a:r>
          </a:p>
        </p:txBody>
      </p:sp>
      <p:pic>
        <p:nvPicPr>
          <p:cNvPr id="4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950F1E51-60EF-41C6-B392-27C562E6F3E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78958" y="4209876"/>
            <a:ext cx="3313041" cy="2708413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1AAFD58-C97D-BCF4-6137-AFCE2682480A}"/>
              </a:ext>
            </a:extLst>
          </p:cNvPr>
          <p:cNvCxnSpPr>
            <a:cxnSpLocks/>
          </p:cNvCxnSpPr>
          <p:nvPr/>
        </p:nvCxnSpPr>
        <p:spPr>
          <a:xfrm>
            <a:off x="0" y="1331538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CF68D4FF-71AE-B282-0F5C-18F84EE1A368}"/>
              </a:ext>
            </a:extLst>
          </p:cNvPr>
          <p:cNvSpPr txBox="1"/>
          <p:nvPr/>
        </p:nvSpPr>
        <p:spPr>
          <a:xfrm>
            <a:off x="717452" y="3850258"/>
            <a:ext cx="2595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pt-BR" b="1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CAUSA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C9D7AC3-FDC7-38F3-C450-DC042F303CBB}"/>
              </a:ext>
            </a:extLst>
          </p:cNvPr>
          <p:cNvSpPr txBox="1"/>
          <p:nvPr/>
        </p:nvSpPr>
        <p:spPr>
          <a:xfrm>
            <a:off x="717452" y="1691381"/>
            <a:ext cx="6102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pt-BR" b="1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PROBLEMA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4F4938-2B9F-EFF4-3EF6-D637E3E6F3BF}"/>
              </a:ext>
            </a:extLst>
          </p:cNvPr>
          <p:cNvSpPr txBox="1"/>
          <p:nvPr/>
        </p:nvSpPr>
        <p:spPr>
          <a:xfrm>
            <a:off x="516835" y="2310405"/>
            <a:ext cx="8996188" cy="1242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Encontrar os parceiros mais confiáveis para captar pessoas interessadas em substituir energia elétrica </a:t>
            </a:r>
            <a:r>
              <a:rPr lang="pt-BR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para </a:t>
            </a:r>
            <a:r>
              <a:rPr lang="pt-BR" sz="24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solar. </a:t>
            </a:r>
          </a:p>
        </p:txBody>
      </p:sp>
    </p:spTree>
    <p:extLst>
      <p:ext uri="{BB962C8B-B14F-4D97-AF65-F5344CB8AC3E}">
        <p14:creationId xmlns:p14="http://schemas.microsoft.com/office/powerpoint/2010/main" val="4168111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5B8D424-CEE1-2284-8033-8BF51361D8E2}"/>
              </a:ext>
            </a:extLst>
          </p:cNvPr>
          <p:cNvSpPr txBox="1"/>
          <p:nvPr/>
        </p:nvSpPr>
        <p:spPr>
          <a:xfrm>
            <a:off x="717451" y="703385"/>
            <a:ext cx="6253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3. Estratégias para a Solução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C65DD26-2F66-94C2-F11B-2CB6165467A9}"/>
              </a:ext>
            </a:extLst>
          </p:cNvPr>
          <p:cNvSpPr txBox="1"/>
          <p:nvPr/>
        </p:nvSpPr>
        <p:spPr>
          <a:xfrm>
            <a:off x="516835" y="4749334"/>
            <a:ext cx="8996188" cy="847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Link do Dashboard para o time de negócio ter a autonomia de explorar a base de dados já tratada. </a:t>
            </a:r>
            <a:endParaRPr lang="pt-BR" sz="2400" dirty="0"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950F1E51-60EF-41C6-B392-27C562E6F3E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86920" y="4137003"/>
            <a:ext cx="3405080" cy="2783655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1AAFD58-C97D-BCF4-6137-AFCE2682480A}"/>
              </a:ext>
            </a:extLst>
          </p:cNvPr>
          <p:cNvCxnSpPr>
            <a:cxnSpLocks/>
          </p:cNvCxnSpPr>
          <p:nvPr/>
        </p:nvCxnSpPr>
        <p:spPr>
          <a:xfrm>
            <a:off x="0" y="1331538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4F4938-2B9F-EFF4-3EF6-D637E3E6F3BF}"/>
              </a:ext>
            </a:extLst>
          </p:cNvPr>
          <p:cNvSpPr txBox="1"/>
          <p:nvPr/>
        </p:nvSpPr>
        <p:spPr>
          <a:xfrm>
            <a:off x="516835" y="1943870"/>
            <a:ext cx="8996188" cy="847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Usar Linguagem de Programação para encontrar os melhores parceiros.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9B49811-C34B-A41A-5FA0-EF30D863F80B}"/>
              </a:ext>
            </a:extLst>
          </p:cNvPr>
          <p:cNvSpPr txBox="1"/>
          <p:nvPr/>
        </p:nvSpPr>
        <p:spPr>
          <a:xfrm>
            <a:off x="516835" y="3235138"/>
            <a:ext cx="8996188" cy="847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Usar dados do IBGE para integrar com a base de dados atual.</a:t>
            </a:r>
          </a:p>
        </p:txBody>
      </p:sp>
    </p:spTree>
    <p:extLst>
      <p:ext uri="{BB962C8B-B14F-4D97-AF65-F5344CB8AC3E}">
        <p14:creationId xmlns:p14="http://schemas.microsoft.com/office/powerpoint/2010/main" val="388311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5B8D424-CEE1-2284-8033-8BF51361D8E2}"/>
              </a:ext>
            </a:extLst>
          </p:cNvPr>
          <p:cNvSpPr txBox="1"/>
          <p:nvPr/>
        </p:nvSpPr>
        <p:spPr>
          <a:xfrm>
            <a:off x="717451" y="703387"/>
            <a:ext cx="1126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3.1 Respondendo perguntas do time de negócio </a:t>
            </a:r>
          </a:p>
        </p:txBody>
      </p:sp>
      <p:pic>
        <p:nvPicPr>
          <p:cNvPr id="4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950F1E51-60EF-41C6-B392-27C562E6F3E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86920" y="4137003"/>
            <a:ext cx="3405080" cy="2783655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1AAFD58-C97D-BCF4-6137-AFCE2682480A}"/>
              </a:ext>
            </a:extLst>
          </p:cNvPr>
          <p:cNvCxnSpPr>
            <a:cxnSpLocks/>
          </p:cNvCxnSpPr>
          <p:nvPr/>
        </p:nvCxnSpPr>
        <p:spPr>
          <a:xfrm>
            <a:off x="0" y="1331538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4F4938-2B9F-EFF4-3EF6-D637E3E6F3BF}"/>
              </a:ext>
            </a:extLst>
          </p:cNvPr>
          <p:cNvSpPr txBox="1"/>
          <p:nvPr/>
        </p:nvSpPr>
        <p:spPr>
          <a:xfrm>
            <a:off x="357807" y="1762739"/>
            <a:ext cx="10999304" cy="392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Quais variáveis seriam relevantes para determinar o risco dos parceiros?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BFE815B-A5AC-EDE4-155D-C18E485F9209}"/>
              </a:ext>
            </a:extLst>
          </p:cNvPr>
          <p:cNvSpPr txBox="1"/>
          <p:nvPr/>
        </p:nvSpPr>
        <p:spPr>
          <a:xfrm>
            <a:off x="516833" y="2197177"/>
            <a:ext cx="10681251" cy="3879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bg1"/>
                </a:solidFill>
              </a:rPr>
              <a:t>CNAE </a:t>
            </a:r>
            <a:r>
              <a:rPr lang="pt-BR" dirty="0">
                <a:solidFill>
                  <a:schemeClr val="bg1"/>
                </a:solidFill>
              </a:rPr>
              <a:t>: </a:t>
            </a:r>
            <a:r>
              <a:rPr lang="pt-BR" dirty="0">
                <a:solidFill>
                  <a:schemeClr val="bg1"/>
                </a:solidFill>
                <a:cs typeface="Times New Roman" panose="02020603050405020304" pitchFamily="18" charset="0"/>
              </a:rPr>
              <a:t>É a p</a:t>
            </a:r>
            <a:r>
              <a:rPr lang="pt-BR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adronização dos códigos de atividades econômicas exercidas no país garantindo que a empresa esteja legalizada.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bg1"/>
                </a:solidFill>
                <a:latin typeface="Lato" panose="020F0502020204030203" pitchFamily="34" charset="0"/>
                <a:cs typeface="Times New Roman" panose="02020603050405020304" pitchFamily="18" charset="0"/>
              </a:rPr>
              <a:t>Capital Social </a:t>
            </a:r>
            <a:r>
              <a:rPr lang="pt-BR" dirty="0">
                <a:solidFill>
                  <a:schemeClr val="bg1"/>
                </a:solidFill>
                <a:latin typeface="Lato" panose="020F0502020204030203" pitchFamily="34" charset="0"/>
                <a:cs typeface="Times New Roman" panose="02020603050405020304" pitchFamily="18" charset="0"/>
              </a:rPr>
              <a:t>: </a:t>
            </a:r>
            <a:r>
              <a:rPr lang="pt-BR" i="0" dirty="0">
                <a:solidFill>
                  <a:schemeClr val="bg1"/>
                </a:solidFill>
                <a:effectLst/>
                <a:ea typeface="Verdana" panose="020B0604030504040204" pitchFamily="34" charset="0"/>
              </a:rPr>
              <a:t>Um meio de avaliar a condição financeira da empresa e determinar se vale a pena fazer a parceria.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Processo Judicial</a:t>
            </a:r>
            <a:r>
              <a:rPr lang="pt-B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</a:t>
            </a:r>
            <a:r>
              <a:rPr lang="pt-BR" dirty="0">
                <a:solidFill>
                  <a:schemeClr val="bg1"/>
                </a:solidFill>
                <a:ea typeface="Verdana" panose="020B0604030504040204" pitchFamily="34" charset="0"/>
              </a:rPr>
              <a:t>Criar parceria com empresas que estejam em meio a processo judicial pode prejudicar futuramente.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Idade da Empresa</a:t>
            </a:r>
            <a:r>
              <a:rPr lang="pt-BR" b="1" dirty="0">
                <a:solidFill>
                  <a:schemeClr val="bg1"/>
                </a:solidFill>
                <a:ea typeface="Verdana" panose="020B0604030504040204" pitchFamily="34" charset="0"/>
              </a:rPr>
              <a:t>: </a:t>
            </a:r>
            <a:r>
              <a:rPr lang="pt-BR" dirty="0">
                <a:solidFill>
                  <a:schemeClr val="bg1"/>
                </a:solidFill>
                <a:ea typeface="Verdana" panose="020B0604030504040204" pitchFamily="34" charset="0"/>
              </a:rPr>
              <a:t>Empresas com mais tempo de mercado são mais confiáveis</a:t>
            </a:r>
          </a:p>
        </p:txBody>
      </p:sp>
    </p:spTree>
    <p:extLst>
      <p:ext uri="{BB962C8B-B14F-4D97-AF65-F5344CB8AC3E}">
        <p14:creationId xmlns:p14="http://schemas.microsoft.com/office/powerpoint/2010/main" val="3263520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5B8D424-CEE1-2284-8033-8BF51361D8E2}"/>
              </a:ext>
            </a:extLst>
          </p:cNvPr>
          <p:cNvSpPr txBox="1"/>
          <p:nvPr/>
        </p:nvSpPr>
        <p:spPr>
          <a:xfrm>
            <a:off x="717451" y="703387"/>
            <a:ext cx="1126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3.1 Respondendo perguntas do time de negócio </a:t>
            </a:r>
          </a:p>
        </p:txBody>
      </p:sp>
      <p:pic>
        <p:nvPicPr>
          <p:cNvPr id="4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950F1E51-60EF-41C6-B392-27C562E6F3E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86920" y="4137003"/>
            <a:ext cx="3405080" cy="2783655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1AAFD58-C97D-BCF4-6137-AFCE2682480A}"/>
              </a:ext>
            </a:extLst>
          </p:cNvPr>
          <p:cNvCxnSpPr>
            <a:cxnSpLocks/>
          </p:cNvCxnSpPr>
          <p:nvPr/>
        </p:nvCxnSpPr>
        <p:spPr>
          <a:xfrm>
            <a:off x="0" y="1331538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614F4938-2B9F-EFF4-3EF6-D637E3E6F3BF}"/>
              </a:ext>
            </a:extLst>
          </p:cNvPr>
          <p:cNvSpPr txBox="1"/>
          <p:nvPr/>
        </p:nvSpPr>
        <p:spPr>
          <a:xfrm>
            <a:off x="357807" y="1762739"/>
            <a:ext cx="10999304" cy="721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lnSpc>
                <a:spcPct val="107000"/>
              </a:lnSpc>
              <a:spcAft>
                <a:spcPts val="800"/>
              </a:spcAft>
            </a:pPr>
            <a:r>
              <a:rPr lang="pt-BR" sz="20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2. Quais regras você estabeleceria para entrada e recusa de parceiros em nossa plataforma?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BFE815B-A5AC-EDE4-155D-C18E485F9209}"/>
              </a:ext>
            </a:extLst>
          </p:cNvPr>
          <p:cNvSpPr txBox="1"/>
          <p:nvPr/>
        </p:nvSpPr>
        <p:spPr>
          <a:xfrm>
            <a:off x="516833" y="2687624"/>
            <a:ext cx="10681251" cy="3635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empresa não pode ter processo judicial em andamento para futuramente não trazer problemas de imagem, bem como o financeiro.</a:t>
            </a:r>
          </a:p>
          <a:p>
            <a:pPr marL="457200">
              <a:lnSpc>
                <a:spcPct val="107000"/>
              </a:lnSpc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empresa deve ter tempo de mercado superior a 2 anos (segundo o IBGE as empresas fecham as portas antes de completar esse período sendo uma empresa incerta para parceria).</a:t>
            </a:r>
          </a:p>
          <a:p>
            <a:pPr marL="457200">
              <a:lnSpc>
                <a:spcPct val="107000"/>
              </a:lnSpc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empresa deve possuir capital acima de 500.000.</a:t>
            </a:r>
          </a:p>
          <a:p>
            <a:pPr marL="457200">
              <a:lnSpc>
                <a:spcPct val="107000"/>
              </a:lnSpc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CNAE deve </a:t>
            </a: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ser 4322-3/01 :</a:t>
            </a: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instalação, alteração, manutenção e reparo de sistemas de aquecimento(coletor solar).</a:t>
            </a:r>
          </a:p>
          <a:p>
            <a:pPr marL="457200">
              <a:lnSpc>
                <a:spcPct val="107000"/>
              </a:lnSpc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CNAE deve ser 4321-5/00 : Instalação e manutenção elétrica de origem solar.</a:t>
            </a:r>
          </a:p>
        </p:txBody>
      </p:sp>
    </p:spTree>
    <p:extLst>
      <p:ext uri="{BB962C8B-B14F-4D97-AF65-F5344CB8AC3E}">
        <p14:creationId xmlns:p14="http://schemas.microsoft.com/office/powerpoint/2010/main" val="3940948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5B8D424-CEE1-2284-8033-8BF51361D8E2}"/>
              </a:ext>
            </a:extLst>
          </p:cNvPr>
          <p:cNvSpPr txBox="1"/>
          <p:nvPr/>
        </p:nvSpPr>
        <p:spPr>
          <a:xfrm>
            <a:off x="717452" y="703386"/>
            <a:ext cx="3218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3.1 Descobertas</a:t>
            </a:r>
          </a:p>
        </p:txBody>
      </p:sp>
      <p:pic>
        <p:nvPicPr>
          <p:cNvPr id="4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950F1E51-60EF-41C6-B392-27C562E6F3E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86920" y="4137003"/>
            <a:ext cx="3405080" cy="2783655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1AAFD58-C97D-BCF4-6137-AFCE2682480A}"/>
              </a:ext>
            </a:extLst>
          </p:cNvPr>
          <p:cNvCxnSpPr>
            <a:cxnSpLocks/>
          </p:cNvCxnSpPr>
          <p:nvPr/>
        </p:nvCxnSpPr>
        <p:spPr>
          <a:xfrm>
            <a:off x="0" y="1331538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070860E0-5C57-0687-FFFB-942F68E32D0D}"/>
              </a:ext>
            </a:extLst>
          </p:cNvPr>
          <p:cNvSpPr txBox="1"/>
          <p:nvPr/>
        </p:nvSpPr>
        <p:spPr>
          <a:xfrm>
            <a:off x="516835" y="1557334"/>
            <a:ext cx="5579165" cy="5298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O fornecedor com maior tempo de mercado é MEL789 com capital total de 61.698.857.00.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Porém, o fornecedor XPTO123 tem o maior capital 63.784.657.00 e está na segunda posição em tempo de mercado.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O gráfico abaixo informa o total de franquias por empresa. MEL789 possui 84 e XPTO123 possuem 86 franquias espalhadas pelo Brasil.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  <a:effectLst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4" name="Imagem 13" descr="Gráfico, Gráfico de barras">
            <a:extLst>
              <a:ext uri="{FF2B5EF4-FFF2-40B4-BE49-F238E27FC236}">
                <a16:creationId xmlns:a16="http://schemas.microsoft.com/office/drawing/2014/main" id="{17D4C00B-5E03-14CF-1FE4-41629440FB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745" y="1462042"/>
            <a:ext cx="5339896" cy="2517909"/>
          </a:xfrm>
          <a:prstGeom prst="rect">
            <a:avLst/>
          </a:prstGeom>
        </p:spPr>
      </p:pic>
      <p:pic>
        <p:nvPicPr>
          <p:cNvPr id="5" name="Imagem 4" descr="Gráfico, Gráfico de barras&#10;&#10;Descrição gerada automaticamente">
            <a:extLst>
              <a:ext uri="{FF2B5EF4-FFF2-40B4-BE49-F238E27FC236}">
                <a16:creationId xmlns:a16="http://schemas.microsoft.com/office/drawing/2014/main" id="{3117209A-6A37-BD21-B71B-B264FD87A8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745" y="4267200"/>
            <a:ext cx="5339896" cy="2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29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5B8D424-CEE1-2284-8033-8BF51361D8E2}"/>
              </a:ext>
            </a:extLst>
          </p:cNvPr>
          <p:cNvSpPr txBox="1"/>
          <p:nvPr/>
        </p:nvSpPr>
        <p:spPr>
          <a:xfrm>
            <a:off x="717452" y="703386"/>
            <a:ext cx="3218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3.1 Descobertas</a:t>
            </a:r>
          </a:p>
        </p:txBody>
      </p:sp>
      <p:pic>
        <p:nvPicPr>
          <p:cNvPr id="4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950F1E51-60EF-41C6-B392-27C562E6F3E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86920" y="4137003"/>
            <a:ext cx="3405080" cy="2783655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1AAFD58-C97D-BCF4-6137-AFCE2682480A}"/>
              </a:ext>
            </a:extLst>
          </p:cNvPr>
          <p:cNvCxnSpPr>
            <a:cxnSpLocks/>
          </p:cNvCxnSpPr>
          <p:nvPr/>
        </p:nvCxnSpPr>
        <p:spPr>
          <a:xfrm>
            <a:off x="0" y="1331538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070860E0-5C57-0687-FFFB-942F68E32D0D}"/>
              </a:ext>
            </a:extLst>
          </p:cNvPr>
          <p:cNvSpPr txBox="1"/>
          <p:nvPr/>
        </p:nvSpPr>
        <p:spPr>
          <a:xfrm>
            <a:off x="516835" y="1607030"/>
            <a:ext cx="5579165" cy="5014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Os fornecedores com maior domínio na região </a:t>
            </a:r>
            <a:r>
              <a:rPr lang="pt-BR" sz="2200" dirty="0">
                <a:solidFill>
                  <a:srgbClr val="E1812C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nordeste </a:t>
            </a:r>
            <a:r>
              <a:rPr lang="pt-BR" sz="2200" dirty="0">
                <a:solidFill>
                  <a:schemeClr val="bg1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são</a:t>
            </a:r>
            <a:r>
              <a:rPr lang="pt-BR" sz="2200" dirty="0">
                <a:solidFill>
                  <a:srgbClr val="E1812C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pt-BR" sz="2200" dirty="0">
                <a:solidFill>
                  <a:schemeClr val="bg1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MEL789, JJF53.</a:t>
            </a:r>
          </a:p>
          <a:p>
            <a:pPr marL="342900" indent="-3429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MEL789 tem capital de </a:t>
            </a:r>
            <a:r>
              <a:rPr lang="pt-BR" sz="2200" b="0" i="0" dirty="0">
                <a:solidFill>
                  <a:srgbClr val="E1812C"/>
                </a:solidFill>
                <a:effectLst/>
              </a:rPr>
              <a:t>27,023.852.00</a:t>
            </a:r>
            <a:r>
              <a:rPr lang="pt-BR" sz="2200" b="0" i="0" dirty="0">
                <a:solidFill>
                  <a:schemeClr val="bg1"/>
                </a:solidFill>
                <a:effectLst/>
              </a:rPr>
              <a:t>.</a:t>
            </a:r>
          </a:p>
          <a:p>
            <a:pPr marL="342900" indent="-3429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JJF53 tem capital de </a:t>
            </a:r>
            <a:r>
              <a:rPr lang="pt-BR" sz="2200" b="0" i="0" dirty="0">
                <a:solidFill>
                  <a:srgbClr val="E1812C"/>
                </a:solidFill>
                <a:effectLst/>
              </a:rPr>
              <a:t>26,579.407.00</a:t>
            </a:r>
            <a:endParaRPr lang="pt-BR" sz="2200" dirty="0">
              <a:solidFill>
                <a:srgbClr val="E1812C"/>
              </a:solidFill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Na região </a:t>
            </a:r>
            <a:r>
              <a:rPr lang="pt-BR" sz="2200" dirty="0">
                <a:solidFill>
                  <a:srgbClr val="9372B2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Sul</a:t>
            </a:r>
            <a:r>
              <a:rPr lang="pt-BR" sz="2200" dirty="0">
                <a:solidFill>
                  <a:schemeClr val="bg1"/>
                </a:solidFill>
                <a:effectLst/>
                <a:ea typeface="Verdana" panose="020B0604030504040204" pitchFamily="34" charset="0"/>
                <a:cs typeface="Times New Roman" panose="02020603050405020304" pitchFamily="18" charset="0"/>
              </a:rPr>
              <a:t> JJF53 também lidera com capital de </a:t>
            </a:r>
            <a:r>
              <a:rPr lang="pt-BR" sz="2200" b="0" i="0" dirty="0">
                <a:solidFill>
                  <a:srgbClr val="9372B2"/>
                </a:solidFill>
                <a:effectLst/>
              </a:rPr>
              <a:t>6.738.941,00</a:t>
            </a:r>
          </a:p>
          <a:p>
            <a:pPr marL="342900" indent="-3429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O </a:t>
            </a:r>
            <a:r>
              <a:rPr lang="pt-BR" sz="2200" dirty="0">
                <a:solidFill>
                  <a:srgbClr val="3274A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Centro-Oeste</a:t>
            </a:r>
            <a:r>
              <a:rPr lang="pt-BR" sz="2200" dirty="0">
                <a:solidFill>
                  <a:schemeClr val="bg1"/>
                </a:solidFill>
                <a:ea typeface="Verdana" panose="020B0604030504040204" pitchFamily="34" charset="0"/>
                <a:cs typeface="Times New Roman" panose="02020603050405020304" pitchFamily="18" charset="0"/>
              </a:rPr>
              <a:t> tem o capital disparado pelo XPTO123 , cerca de </a:t>
            </a:r>
            <a:r>
              <a:rPr lang="pt-BR" sz="2200" b="0" i="0" dirty="0">
                <a:solidFill>
                  <a:srgbClr val="3274A1"/>
                </a:solidFill>
                <a:effectLst/>
              </a:rPr>
              <a:t>11,035.534.00</a:t>
            </a:r>
            <a:endParaRPr lang="pt-BR" sz="2200" dirty="0">
              <a:solidFill>
                <a:srgbClr val="3274A1"/>
              </a:solidFill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  <a:effectLst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Imagem 10" descr="Gráfico, Gráfico de barras&#10;&#10;Descrição gerada automaticamente">
            <a:extLst>
              <a:ext uri="{FF2B5EF4-FFF2-40B4-BE49-F238E27FC236}">
                <a16:creationId xmlns:a16="http://schemas.microsoft.com/office/drawing/2014/main" id="{EDCE9DAD-FD59-BFEC-4676-94CA6B1D06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07030"/>
            <a:ext cx="5908291" cy="435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61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681</Words>
  <Application>Microsoft Office PowerPoint</Application>
  <PresentationFormat>Widescreen</PresentationFormat>
  <Paragraphs>77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Lato</vt:lpstr>
      <vt:lpstr>Verdana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wesley martins</dc:creator>
  <cp:lastModifiedBy>wesley martins</cp:lastModifiedBy>
  <cp:revision>4</cp:revision>
  <dcterms:created xsi:type="dcterms:W3CDTF">2022-12-13T17:21:47Z</dcterms:created>
  <dcterms:modified xsi:type="dcterms:W3CDTF">2022-12-16T17:04:29Z</dcterms:modified>
</cp:coreProperties>
</file>

<file path=docProps/thumbnail.jpeg>
</file>